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9" r:id="rId2"/>
    <p:sldId id="261" r:id="rId3"/>
  </p:sldIdLst>
  <p:sldSz cx="9144000" cy="6858000" type="screen4x3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0"/>
    <p:restoredTop sz="93165"/>
  </p:normalViewPr>
  <p:slideViewPr>
    <p:cSldViewPr snapToGrid="0">
      <p:cViewPr varScale="1">
        <p:scale>
          <a:sx n="106" d="100"/>
          <a:sy n="106" d="100"/>
        </p:scale>
        <p:origin x="176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687" cy="498966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322" y="0"/>
            <a:ext cx="2949686" cy="498966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r">
              <a:defRPr sz="1200"/>
            </a:lvl1pPr>
          </a:lstStyle>
          <a:p>
            <a:fld id="{B56CD663-E974-450A-AE8F-680EDC4E1158}" type="datetimeFigureOut">
              <a:rPr kumimoji="1" lang="ja-JP" altLang="en-US" smtClean="0"/>
              <a:t>2022/7/24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372"/>
            <a:ext cx="2949687" cy="498966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322" y="9440372"/>
            <a:ext cx="2949686" cy="498966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r">
              <a:defRPr sz="1200"/>
            </a:lvl1pPr>
          </a:lstStyle>
          <a:p>
            <a:fld id="{DE9071CA-8141-4119-BCE5-BAECC4574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310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8693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r">
              <a:defRPr sz="1200"/>
            </a:lvl1pPr>
          </a:lstStyle>
          <a:p>
            <a:fld id="{A7EDE61C-5EFD-400E-A80A-DEF9B74C3203}" type="datetimeFigureOut">
              <a:rPr kumimoji="1" lang="ja-JP" altLang="en-US" smtClean="0"/>
              <a:t>2022/7/24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1987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6" tIns="46113" rIns="92226" bIns="461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5"/>
          </a:xfrm>
          <a:prstGeom prst="rect">
            <a:avLst/>
          </a:prstGeom>
        </p:spPr>
        <p:txBody>
          <a:bodyPr vert="horz" lIns="92226" tIns="46113" rIns="92226" bIns="4611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099" cy="498692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r">
              <a:defRPr sz="1200"/>
            </a:lvl1pPr>
          </a:lstStyle>
          <a:p>
            <a:fld id="{3242C3DD-E46B-46CC-BCE1-98FCBC279B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9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9339" indent="-288207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2830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3962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5094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36226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97357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58489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19621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94B8A48-32AB-453A-AE57-D361BB3A7ED4}" type="slidenum">
              <a:rPr lang="en-US" altLang="ja-JP" sz="1200"/>
              <a:pPr eaLnBrk="1" hangingPunct="1"/>
              <a:t>1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1243013"/>
            <a:ext cx="4471987" cy="3352800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831309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9339" indent="-288207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2830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3962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5094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36226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97357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58489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19621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A94D028-6913-41CE-A369-94558FD5DBD6}" type="slidenum">
              <a:rPr lang="en-US" altLang="ja-JP" sz="1200"/>
              <a:pPr eaLnBrk="1" hangingPunct="1"/>
              <a:t>2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1243013"/>
            <a:ext cx="4471987" cy="3352800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77004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2022/7/24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4159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2022/7/24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7330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2022/7/24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4425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2022/7/24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8837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2022/7/24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8973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2022/7/24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1995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2022/7/24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0791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2022/7/24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6191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2022/7/24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5916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2022/7/24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270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2022/7/24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7208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00CBC-DBEC-48AA-88CE-7E1D99A40769}" type="datetimeFigureOut">
              <a:rPr kumimoji="1" lang="ja-JP" altLang="en-US" smtClean="0"/>
              <a:t>2022/7/24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0158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11062"/>
            <a:ext cx="9144000" cy="2008265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/>
            <a:r>
              <a:rPr lang="ja-JP" altLang="en-US" sz="3000" b="1" dirty="0">
                <a:solidFill>
                  <a:schemeClr val="bg1"/>
                </a:solidFill>
                <a:latin typeface="+mn-lt"/>
              </a:rPr>
              <a:t>　　</a:t>
            </a:r>
            <a:r>
              <a:rPr lang="en-US" altLang="ja-JP" sz="3000" b="1" dirty="0">
                <a:solidFill>
                  <a:schemeClr val="bg1"/>
                </a:solidFill>
                <a:latin typeface="+mn-lt"/>
              </a:rPr>
              <a:t>The Japanese Society for Pediatric Endocrinology</a:t>
            </a:r>
            <a:br>
              <a:rPr lang="en-US" altLang="ja-JP" sz="3000" b="1" dirty="0">
                <a:solidFill>
                  <a:schemeClr val="bg1"/>
                </a:solidFill>
                <a:latin typeface="+mn-lt"/>
              </a:rPr>
            </a:br>
            <a:r>
              <a:rPr lang="en-US" altLang="ja-JP" sz="3000" b="1" dirty="0">
                <a:solidFill>
                  <a:schemeClr val="bg1"/>
                </a:solidFill>
                <a:latin typeface="+mn-lt"/>
              </a:rPr>
              <a:t>COI Disclosure</a:t>
            </a:r>
            <a:br>
              <a:rPr lang="en-US" altLang="ja-JP" sz="3000" b="1" dirty="0">
                <a:solidFill>
                  <a:schemeClr val="bg1"/>
                </a:solidFill>
                <a:latin typeface="+mn-lt"/>
                <a:ea typeface="ＭＳ Ｐゴシック" panose="020B0600070205080204" pitchFamily="50" charset="-128"/>
              </a:rPr>
            </a:br>
            <a:r>
              <a:rPr lang="ja-JP" altLang="en-US" sz="1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18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en-US" altLang="ja-JP" sz="2400" b="1" i="1" dirty="0">
                <a:solidFill>
                  <a:srgbClr val="FFFF1F"/>
                </a:solidFill>
                <a:latin typeface="+mn-lt"/>
                <a:ea typeface="ＭＳ Ｐゴシック" panose="020B0600070205080204" pitchFamily="50" charset="-128"/>
              </a:rPr>
              <a:t>All authors’ Name : </a:t>
            </a:r>
            <a:br>
              <a:rPr lang="en-US" altLang="ja-JP" sz="2400" b="1" i="1" dirty="0">
                <a:solidFill>
                  <a:srgbClr val="FFFF1F"/>
                </a:solidFill>
                <a:latin typeface="+mn-lt"/>
                <a:ea typeface="ＭＳ Ｐゴシック" panose="020B0600070205080204" pitchFamily="50" charset="-128"/>
              </a:rPr>
            </a:br>
            <a:r>
              <a:rPr lang="en-US" altLang="ja-JP" sz="2100" b="1" i="1" dirty="0">
                <a:solidFill>
                  <a:srgbClr val="FFFF1F"/>
                </a:solidFill>
                <a:latin typeface="+mn-lt"/>
              </a:rPr>
              <a:t>(*Corresponding author)</a:t>
            </a:r>
            <a:endParaRPr lang="en-US" altLang="ja-JP" sz="2100" b="1" i="1" dirty="0">
              <a:solidFill>
                <a:srgbClr val="FFFF1F"/>
              </a:solidFill>
              <a:latin typeface="+mn-lt"/>
              <a:ea typeface="ＭＳ Ｐゴシック" panose="020B0600070205080204" pitchFamily="50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378476" y="4277341"/>
            <a:ext cx="8171754" cy="1059875"/>
          </a:xfrm>
        </p:spPr>
        <p:txBody>
          <a:bodyPr>
            <a:normAutofit fontScale="92500"/>
          </a:bodyPr>
          <a:lstStyle/>
          <a:p>
            <a:pPr algn="just">
              <a:lnSpc>
                <a:spcPts val="1800"/>
              </a:lnSpc>
              <a:buNone/>
            </a:pPr>
            <a:r>
              <a:rPr lang="en-US" altLang="ja-JP" sz="2400" b="1" dirty="0"/>
              <a:t>There are no commercial entities or for-profit organizations that </a:t>
            </a:r>
          </a:p>
          <a:p>
            <a:pPr algn="just">
              <a:lnSpc>
                <a:spcPts val="1800"/>
              </a:lnSpc>
              <a:buNone/>
            </a:pPr>
            <a:r>
              <a:rPr lang="en-US" altLang="ja-JP" sz="2400" b="1" dirty="0"/>
              <a:t>has an interest regarding </a:t>
            </a:r>
            <a:r>
              <a:rPr lang="en-US" altLang="ja-JP" sz="2400" b="1" u="sng" dirty="0"/>
              <a:t>the subject or materials discussed in </a:t>
            </a:r>
          </a:p>
          <a:p>
            <a:pPr algn="just">
              <a:lnSpc>
                <a:spcPts val="1800"/>
              </a:lnSpc>
              <a:buNone/>
            </a:pPr>
            <a:r>
              <a:rPr lang="en-US" altLang="ja-JP" sz="2400" b="1" u="sng" dirty="0"/>
              <a:t>the presentation</a:t>
            </a:r>
            <a:r>
              <a:rPr lang="en-US" altLang="ja-JP" sz="2400" b="1" dirty="0"/>
              <a:t>.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378476" y="527347"/>
            <a:ext cx="874176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b="1" dirty="0"/>
              <a:t>Oral presentation slide </a:t>
            </a:r>
            <a:r>
              <a:rPr lang="ja-JP" altLang="en-US" sz="2400" b="1" dirty="0"/>
              <a:t>（</a:t>
            </a:r>
            <a:r>
              <a:rPr lang="en-US" altLang="ja-JP" sz="2400" b="1" dirty="0"/>
              <a:t>Form 1-A</a:t>
            </a:r>
            <a:r>
              <a:rPr lang="ja-JP" altLang="en-US" sz="2400" b="1" dirty="0"/>
              <a:t>）</a:t>
            </a:r>
            <a:r>
              <a:rPr lang="en-US" altLang="ja-JP" sz="2400" b="1" dirty="0"/>
              <a:t>: </a:t>
            </a:r>
            <a:r>
              <a:rPr lang="en-US" altLang="ja-JP" sz="2400" b="1" dirty="0">
                <a:solidFill>
                  <a:srgbClr val="FF0000"/>
                </a:solidFill>
              </a:rPr>
              <a:t>When there is no financial relationship to be disclosed </a:t>
            </a:r>
            <a:r>
              <a:rPr lang="en-US" altLang="ja-JP" sz="2400" b="1" u="sng" dirty="0">
                <a:solidFill>
                  <a:srgbClr val="FF0000"/>
                </a:solidFill>
              </a:rPr>
              <a:t>(within the previous 3</a:t>
            </a:r>
            <a:r>
              <a:rPr lang="ja-JP" altLang="en-US" sz="2400" b="1" u="sng" dirty="0">
                <a:solidFill>
                  <a:srgbClr val="FF0000"/>
                </a:solidFill>
              </a:rPr>
              <a:t> </a:t>
            </a:r>
            <a:r>
              <a:rPr lang="en-US" altLang="ja-JP" sz="2400" b="1" u="sng" dirty="0">
                <a:solidFill>
                  <a:srgbClr val="FF0000"/>
                </a:solidFill>
              </a:rPr>
              <a:t>years)</a:t>
            </a:r>
            <a:endParaRPr lang="ja-JP" altLang="en-US" sz="2400" b="1" dirty="0">
              <a:solidFill>
                <a:srgbClr val="FF0000"/>
              </a:solidFill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9" y="2139992"/>
            <a:ext cx="977774" cy="906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511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312752"/>
            <a:ext cx="9144000" cy="1468301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>
            <a:noAutofit/>
          </a:bodyPr>
          <a:lstStyle/>
          <a:p>
            <a:pPr algn="ctr"/>
            <a:r>
              <a:rPr lang="en-US" altLang="ja-JP" sz="2400" b="1" dirty="0">
                <a:solidFill>
                  <a:schemeClr val="bg1"/>
                </a:solidFill>
                <a:latin typeface="+mn-lt"/>
              </a:rPr>
              <a:t>The Japanese Society for Pediatric Endocrinology</a:t>
            </a:r>
            <a:br>
              <a:rPr lang="en-US" altLang="ja-JP" sz="2400" b="1" dirty="0">
                <a:solidFill>
                  <a:schemeClr val="bg1"/>
                </a:solidFill>
                <a:latin typeface="+mn-lt"/>
              </a:rPr>
            </a:br>
            <a:r>
              <a:rPr lang="en-US" altLang="ja-JP" sz="2400" b="1" dirty="0">
                <a:solidFill>
                  <a:schemeClr val="bg1"/>
                </a:solidFill>
                <a:latin typeface="+mn-lt"/>
              </a:rPr>
              <a:t>COI Disclosure</a:t>
            </a:r>
            <a:br>
              <a:rPr lang="en-US" altLang="ja-JP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en-US" altLang="ja-JP" sz="2400" b="1" i="1" dirty="0">
                <a:solidFill>
                  <a:srgbClr val="FFFF1F"/>
                </a:solidFill>
                <a:latin typeface="+mn-lt"/>
                <a:ea typeface="ＭＳ Ｐゴシック" panose="020B0600070205080204" pitchFamily="50" charset="-128"/>
              </a:rPr>
              <a:t>All authors’ Name : </a:t>
            </a:r>
            <a:b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en-US" altLang="ja-JP" sz="2400" b="1" i="1" dirty="0">
                <a:solidFill>
                  <a:srgbClr val="FFFF1F"/>
                </a:solidFill>
                <a:latin typeface="+mn-lt"/>
              </a:rPr>
              <a:t>(*Corresponding author)</a:t>
            </a:r>
            <a:endParaRPr lang="en-US" altLang="ja-JP" sz="2400" b="1" i="1" dirty="0">
              <a:solidFill>
                <a:srgbClr val="FFFF1F"/>
              </a:solidFill>
              <a:latin typeface="+mn-lt"/>
              <a:ea typeface="ＭＳ Ｐゴシック" panose="020B0600070205080204" pitchFamily="50" charset="-128"/>
            </a:endParaRPr>
          </a:p>
        </p:txBody>
      </p:sp>
      <p:sp>
        <p:nvSpPr>
          <p:cNvPr id="2050" name="Rectangle 3"/>
          <p:cNvSpPr>
            <a:spLocks noGrp="1" noChangeArrowheads="1"/>
          </p:cNvSpPr>
          <p:nvPr>
            <p:ph idx="1"/>
          </p:nvPr>
        </p:nvSpPr>
        <p:spPr>
          <a:xfrm>
            <a:off x="142504" y="2935115"/>
            <a:ext cx="8844149" cy="3034460"/>
          </a:xfrm>
        </p:spPr>
        <p:txBody>
          <a:bodyPr>
            <a:noAutofit/>
          </a:bodyPr>
          <a:lstStyle/>
          <a:p>
            <a:pPr algn="just">
              <a:lnSpc>
                <a:spcPts val="1200"/>
              </a:lnSpc>
              <a:buNone/>
            </a:pPr>
            <a:r>
              <a:rPr lang="en-US" altLang="ja-JP" sz="1800" b="1" dirty="0"/>
              <a:t>As commercial entities or for-profit organizations that has an interest regarding the </a:t>
            </a:r>
            <a:r>
              <a:rPr lang="en-US" altLang="ja-JP" sz="1800" b="1" u="sng" dirty="0"/>
              <a:t>subject </a:t>
            </a:r>
          </a:p>
          <a:p>
            <a:pPr algn="just">
              <a:lnSpc>
                <a:spcPts val="1200"/>
              </a:lnSpc>
              <a:buNone/>
            </a:pPr>
            <a:r>
              <a:rPr lang="en-US" altLang="ja-JP" sz="1800" b="1" u="sng" dirty="0"/>
              <a:t>or materials discussed in the presentation</a:t>
            </a:r>
            <a:r>
              <a:rPr lang="en-US" altLang="ja-JP" sz="1800" b="1" dirty="0"/>
              <a:t>.</a:t>
            </a:r>
          </a:p>
          <a:p>
            <a:pPr marL="0" indent="0">
              <a:lnSpc>
                <a:spcPts val="1350"/>
              </a:lnSpc>
              <a:buNone/>
            </a:pPr>
            <a:r>
              <a:rPr lang="en-US" altLang="ja-JP" sz="15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1. </a:t>
            </a:r>
            <a:r>
              <a:rPr lang="en-US" altLang="ja-JP" sz="1500" b="1" dirty="0"/>
              <a:t>Employment/Leadership position/Advisory role </a:t>
            </a:r>
            <a:r>
              <a:rPr lang="ja-JP" altLang="en-US" sz="15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： </a:t>
            </a:r>
            <a:r>
              <a:rPr lang="en-US" altLang="ja-JP" sz="1500" b="1" dirty="0">
                <a:solidFill>
                  <a:srgbClr val="FF0000"/>
                </a:solidFill>
                <a:ea typeface="ＭＳ Ｐゴシック" panose="020B0600070205080204" pitchFamily="50" charset="-128"/>
              </a:rPr>
              <a:t>Names of </a:t>
            </a:r>
            <a:r>
              <a:rPr lang="en-US" altLang="ja-JP" sz="1500" b="1" dirty="0">
                <a:solidFill>
                  <a:srgbClr val="FF0000"/>
                </a:solidFill>
              </a:rPr>
              <a:t>commercial entities or for-profit organizations</a:t>
            </a:r>
            <a:endParaRPr lang="en-US" altLang="ja-JP" sz="1500" b="1" dirty="0">
              <a:solidFill>
                <a:srgbClr val="FF0000"/>
              </a:solidFill>
              <a:ea typeface="ＭＳ Ｐゴシック" panose="020B0600070205080204" pitchFamily="50" charset="-128"/>
            </a:endParaRPr>
          </a:p>
          <a:p>
            <a:pPr>
              <a:lnSpc>
                <a:spcPts val="1350"/>
              </a:lnSpc>
              <a:buNone/>
            </a:pPr>
            <a:r>
              <a:rPr lang="en-US" altLang="ja-JP" sz="15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2. </a:t>
            </a:r>
            <a:r>
              <a:rPr lang="en-US" altLang="ja-JP" sz="1500" b="1" dirty="0"/>
              <a:t>Stock ownership or options </a:t>
            </a:r>
            <a:r>
              <a:rPr lang="ja-JP" altLang="en-US" sz="15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： </a:t>
            </a:r>
            <a:r>
              <a:rPr lang="en-US" altLang="ja-JP" sz="1500" b="1" dirty="0">
                <a:solidFill>
                  <a:srgbClr val="FF0000"/>
                </a:solidFill>
                <a:ea typeface="ＭＳ Ｐゴシック" panose="020B0600070205080204" pitchFamily="50" charset="-128"/>
              </a:rPr>
              <a:t>Same as above</a:t>
            </a:r>
          </a:p>
          <a:p>
            <a:pPr>
              <a:lnSpc>
                <a:spcPts val="1350"/>
              </a:lnSpc>
              <a:buNone/>
            </a:pPr>
            <a:r>
              <a:rPr lang="en-US" altLang="ja-JP" sz="15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3. </a:t>
            </a:r>
            <a:r>
              <a:rPr lang="en-US" altLang="ja-JP" sz="1500" b="1" dirty="0"/>
              <a:t>Patent royalties/licensing </a:t>
            </a:r>
            <a:r>
              <a:rPr lang="ja-JP" altLang="en-US" sz="15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： </a:t>
            </a:r>
            <a:r>
              <a:rPr lang="en-US" altLang="ja-JP" sz="1500" b="1" dirty="0">
                <a:solidFill>
                  <a:srgbClr val="FF0000"/>
                </a:solidFill>
                <a:ea typeface="ＭＳ Ｐゴシック" panose="020B0600070205080204" pitchFamily="50" charset="-128"/>
              </a:rPr>
              <a:t>Same as above</a:t>
            </a:r>
            <a:endParaRPr lang="en-US" altLang="ja-JP" sz="1500" b="1" dirty="0">
              <a:solidFill>
                <a:schemeClr val="tx1">
                  <a:lumMod val="95000"/>
                  <a:lumOff val="5000"/>
                </a:schemeClr>
              </a:solidFill>
              <a:ea typeface="ＭＳ Ｐゴシック" panose="020B0600070205080204" pitchFamily="50" charset="-128"/>
            </a:endParaRPr>
          </a:p>
          <a:p>
            <a:pPr>
              <a:lnSpc>
                <a:spcPts val="1350"/>
              </a:lnSpc>
              <a:buNone/>
            </a:pPr>
            <a:r>
              <a:rPr lang="en-US" altLang="ja-JP" sz="15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4. </a:t>
            </a:r>
            <a:r>
              <a:rPr lang="en-US" altLang="ja-JP" sz="1500" b="1" dirty="0"/>
              <a:t>Honoraria (e.g. lecture fees) </a:t>
            </a:r>
            <a:r>
              <a:rPr lang="ja-JP" altLang="en-US" sz="15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： </a:t>
            </a:r>
            <a:r>
              <a:rPr lang="en-US" altLang="ja-JP" sz="1500" b="1" dirty="0">
                <a:solidFill>
                  <a:srgbClr val="FF0000"/>
                </a:solidFill>
                <a:ea typeface="ＭＳ Ｐゴシック" panose="020B0600070205080204" pitchFamily="50" charset="-128"/>
              </a:rPr>
              <a:t>Same as above</a:t>
            </a:r>
            <a:endParaRPr lang="en-US" altLang="ja-JP" sz="1500" b="1" dirty="0">
              <a:solidFill>
                <a:schemeClr val="tx1">
                  <a:lumMod val="95000"/>
                  <a:lumOff val="5000"/>
                </a:schemeClr>
              </a:solidFill>
              <a:ea typeface="ＭＳ Ｐゴシック" panose="020B0600070205080204" pitchFamily="50" charset="-128"/>
            </a:endParaRPr>
          </a:p>
          <a:p>
            <a:pPr marL="0" indent="0">
              <a:lnSpc>
                <a:spcPts val="1350"/>
              </a:lnSpc>
              <a:buNone/>
            </a:pPr>
            <a:r>
              <a:rPr lang="en-US" altLang="ja-JP" sz="15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5. </a:t>
            </a:r>
            <a:r>
              <a:rPr lang="en-US" altLang="ja-JP" sz="1500" b="1" dirty="0"/>
              <a:t>Fees for promotional materials (e.g. manuscript fee) </a:t>
            </a:r>
            <a:r>
              <a:rPr lang="ja-JP" altLang="en-US" sz="15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： </a:t>
            </a:r>
            <a:r>
              <a:rPr lang="en-US" altLang="ja-JP" sz="1500" b="1" dirty="0">
                <a:solidFill>
                  <a:srgbClr val="FF0000"/>
                </a:solidFill>
                <a:ea typeface="ＭＳ Ｐゴシック" panose="020B0600070205080204" pitchFamily="50" charset="-128"/>
              </a:rPr>
              <a:t>Same as above</a:t>
            </a:r>
            <a:endParaRPr lang="en-US" altLang="ja-JP" sz="1500" b="1" dirty="0">
              <a:solidFill>
                <a:schemeClr val="tx1">
                  <a:lumMod val="95000"/>
                  <a:lumOff val="5000"/>
                </a:schemeClr>
              </a:solidFill>
              <a:ea typeface="ＭＳ Ｐゴシック" panose="020B0600070205080204" pitchFamily="50" charset="-128"/>
            </a:endParaRPr>
          </a:p>
          <a:p>
            <a:pPr marL="0" indent="0">
              <a:lnSpc>
                <a:spcPts val="1350"/>
              </a:lnSpc>
              <a:buNone/>
            </a:pPr>
            <a:r>
              <a:rPr lang="en-US" altLang="ja-JP" sz="15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6. </a:t>
            </a:r>
            <a:r>
              <a:rPr lang="ja-JP" altLang="ja-JP" sz="1500" b="1" dirty="0"/>
              <a:t>Research funding</a:t>
            </a:r>
            <a:r>
              <a:rPr lang="en-US" altLang="ja-JP" sz="1500" b="1" dirty="0"/>
              <a:t> </a:t>
            </a:r>
            <a:r>
              <a:rPr lang="ja-JP" altLang="ja-JP" sz="1500" b="1" dirty="0"/>
              <a:t>(clinical trial, contract and</a:t>
            </a:r>
            <a:r>
              <a:rPr lang="en-US" altLang="ja-JP" sz="1500" b="1" dirty="0"/>
              <a:t> </a:t>
            </a:r>
            <a:r>
              <a:rPr lang="ja-JP" altLang="ja-JP" sz="1500" b="1" dirty="0"/>
              <a:t>collaborative researches) </a:t>
            </a:r>
            <a:r>
              <a:rPr lang="ja-JP" altLang="en-US" sz="15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： </a:t>
            </a:r>
            <a:r>
              <a:rPr lang="en-US" altLang="ja-JP" sz="1500" b="1" dirty="0">
                <a:solidFill>
                  <a:srgbClr val="FF0000"/>
                </a:solidFill>
                <a:ea typeface="ＭＳ Ｐゴシック" panose="020B0600070205080204" pitchFamily="50" charset="-128"/>
              </a:rPr>
              <a:t>Same as above</a:t>
            </a:r>
            <a:endParaRPr lang="en-US" altLang="ja-JP" sz="1500" b="1" dirty="0">
              <a:solidFill>
                <a:schemeClr val="tx1">
                  <a:lumMod val="95000"/>
                  <a:lumOff val="5000"/>
                </a:schemeClr>
              </a:solidFill>
              <a:ea typeface="ＭＳ Ｐゴシック" panose="020B0600070205080204" pitchFamily="50" charset="-128"/>
            </a:endParaRPr>
          </a:p>
          <a:p>
            <a:pPr>
              <a:lnSpc>
                <a:spcPts val="1350"/>
              </a:lnSpc>
              <a:buNone/>
            </a:pPr>
            <a:r>
              <a:rPr lang="en-US" altLang="ja-JP" sz="15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7. </a:t>
            </a:r>
            <a:r>
              <a:rPr lang="ja-JP" altLang="ja-JP" sz="1500" b="1" dirty="0"/>
              <a:t>Scholarship donation</a:t>
            </a:r>
            <a:r>
              <a:rPr lang="en-US" altLang="ja-JP" sz="1500" b="1" dirty="0"/>
              <a:t> </a:t>
            </a:r>
            <a:r>
              <a:rPr lang="ja-JP" altLang="en-US" sz="15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： </a:t>
            </a:r>
            <a:r>
              <a:rPr lang="en-US" altLang="ja-JP" sz="1500" b="1" dirty="0">
                <a:solidFill>
                  <a:srgbClr val="FF0000"/>
                </a:solidFill>
                <a:ea typeface="ＭＳ Ｐゴシック" panose="020B0600070205080204" pitchFamily="50" charset="-128"/>
              </a:rPr>
              <a:t>Same as above</a:t>
            </a:r>
            <a:endParaRPr lang="en-US" altLang="ja-JP" sz="1500" b="1" dirty="0">
              <a:solidFill>
                <a:schemeClr val="tx1">
                  <a:lumMod val="95000"/>
                  <a:lumOff val="5000"/>
                </a:schemeClr>
              </a:solidFill>
              <a:ea typeface="ＭＳ Ｐゴシック" panose="020B0600070205080204" pitchFamily="50" charset="-128"/>
            </a:endParaRPr>
          </a:p>
          <a:p>
            <a:pPr>
              <a:lnSpc>
                <a:spcPts val="1350"/>
              </a:lnSpc>
              <a:buNone/>
            </a:pPr>
            <a:r>
              <a:rPr lang="en-US" altLang="ja-JP" sz="15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8. </a:t>
            </a:r>
            <a:r>
              <a:rPr lang="en-US" altLang="ja-JP" sz="1500" b="1" dirty="0"/>
              <a:t>Donated fund laboratory </a:t>
            </a:r>
            <a:r>
              <a:rPr lang="ja-JP" altLang="en-US" sz="15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： </a:t>
            </a:r>
            <a:r>
              <a:rPr lang="en-US" altLang="ja-JP" sz="1500" b="1" dirty="0">
                <a:solidFill>
                  <a:srgbClr val="FF0000"/>
                </a:solidFill>
                <a:ea typeface="ＭＳ Ｐゴシック" panose="020B0600070205080204" pitchFamily="50" charset="-128"/>
              </a:rPr>
              <a:t>Same as above</a:t>
            </a:r>
            <a:endParaRPr lang="en-US" altLang="ja-JP" sz="1500" b="1" dirty="0">
              <a:solidFill>
                <a:schemeClr val="tx1">
                  <a:lumMod val="95000"/>
                  <a:lumOff val="5000"/>
                </a:schemeClr>
              </a:solidFill>
              <a:ea typeface="ＭＳ Ｐゴシック" panose="020B0600070205080204" pitchFamily="50" charset="-128"/>
            </a:endParaRPr>
          </a:p>
          <a:p>
            <a:pPr>
              <a:lnSpc>
                <a:spcPts val="1350"/>
              </a:lnSpc>
              <a:buNone/>
            </a:pPr>
            <a:r>
              <a:rPr lang="en-US" altLang="ja-JP" sz="15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9. </a:t>
            </a:r>
            <a:r>
              <a:rPr lang="en-US" altLang="ja-JP" sz="1500" b="1" dirty="0"/>
              <a:t>Others</a:t>
            </a:r>
            <a:r>
              <a:rPr lang="ja-JP" altLang="ja-JP" sz="1500" b="1" dirty="0"/>
              <a:t> </a:t>
            </a:r>
            <a:r>
              <a:rPr lang="en-US" altLang="ja-JP" sz="1500" b="1" dirty="0"/>
              <a:t>(e.g. trips, travel, or gifts, which are not related to research) </a:t>
            </a:r>
            <a:r>
              <a:rPr lang="ja-JP" altLang="en-US" sz="15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： </a:t>
            </a:r>
            <a:r>
              <a:rPr lang="en-US" altLang="ja-JP" sz="1500" b="1" dirty="0">
                <a:solidFill>
                  <a:srgbClr val="FF0000"/>
                </a:solidFill>
                <a:ea typeface="ＭＳ Ｐゴシック" panose="020B0600070205080204" pitchFamily="50" charset="-128"/>
              </a:rPr>
              <a:t>Same as above</a:t>
            </a:r>
            <a:endParaRPr lang="en-US" altLang="ja-JP" sz="1500" b="1" dirty="0">
              <a:solidFill>
                <a:schemeClr val="tx1">
                  <a:lumMod val="95000"/>
                  <a:lumOff val="5000"/>
                </a:schemeClr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47641" y="535590"/>
            <a:ext cx="8381634" cy="632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100"/>
              </a:lnSpc>
            </a:pPr>
            <a:r>
              <a:rPr lang="en-US" altLang="ja-JP" sz="2100" b="1" dirty="0"/>
              <a:t>Oral presentation slide </a:t>
            </a:r>
            <a:r>
              <a:rPr lang="ja-JP" altLang="en-US" sz="2100" b="1" dirty="0"/>
              <a:t>（</a:t>
            </a:r>
            <a:r>
              <a:rPr lang="en-US" altLang="ja-JP" sz="2100" b="1" dirty="0"/>
              <a:t>Form 1-A</a:t>
            </a:r>
            <a:r>
              <a:rPr lang="ja-JP" altLang="en-US" sz="2100" b="1" dirty="0"/>
              <a:t>）</a:t>
            </a:r>
            <a:r>
              <a:rPr lang="en-US" altLang="ja-JP" sz="2100" b="1" dirty="0"/>
              <a:t>: </a:t>
            </a:r>
            <a:r>
              <a:rPr lang="en-US" altLang="ja-JP" sz="2100" b="1" dirty="0">
                <a:solidFill>
                  <a:srgbClr val="FF0000"/>
                </a:solidFill>
              </a:rPr>
              <a:t>When there is financial relationship to be disclosed </a:t>
            </a:r>
            <a:r>
              <a:rPr lang="en-US" altLang="ja-JP" sz="2100" b="1" u="sng" dirty="0">
                <a:solidFill>
                  <a:srgbClr val="FF0000"/>
                </a:solidFill>
              </a:rPr>
              <a:t>(within the previous 3 years) </a:t>
            </a:r>
            <a:endParaRPr lang="en-US" altLang="ja-JP" sz="21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62" y="1340367"/>
            <a:ext cx="899369" cy="833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91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476</TotalTime>
  <Words>264</Words>
  <Application>Microsoft Office PowerPoint</Application>
  <PresentationFormat>画面に合わせる (4:3)</PresentationFormat>
  <Paragraphs>20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テーマ</vt:lpstr>
      <vt:lpstr>　　The Japanese Society for Pediatric Endocrinology COI Disclosure 　 All authors’ Name :  (*Corresponding author)</vt:lpstr>
      <vt:lpstr>The Japanese Society for Pediatric Endocrinology COI Disclosure All authors’ Name :  (*Corresponding author)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平成27年4月より改訂</dc:title>
  <dc:creator>saburo sone</dc:creator>
  <cp:lastModifiedBy>天野 直子</cp:lastModifiedBy>
  <cp:revision>69</cp:revision>
  <cp:lastPrinted>2016-11-11T04:57:59Z</cp:lastPrinted>
  <dcterms:created xsi:type="dcterms:W3CDTF">2015-03-14T19:59:31Z</dcterms:created>
  <dcterms:modified xsi:type="dcterms:W3CDTF">2022-07-24T08:26:36Z</dcterms:modified>
</cp:coreProperties>
</file>